
<file path=[Content_Types].xml><?xml version="1.0" encoding="utf-8"?>
<Types xmlns="http://schemas.openxmlformats.org/package/2006/content-types">
  <Default Extension="gif" ContentType="image/gi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handoutMasterIdLst>
    <p:handoutMasterId r:id="rId25"/>
  </p:handoutMasterIdLst>
  <p:sldIdLst>
    <p:sldId id="316" r:id="rId2"/>
    <p:sldId id="417" r:id="rId3"/>
    <p:sldId id="418" r:id="rId4"/>
    <p:sldId id="419" r:id="rId5"/>
    <p:sldId id="416" r:id="rId6"/>
    <p:sldId id="374" r:id="rId7"/>
    <p:sldId id="366" r:id="rId8"/>
    <p:sldId id="398" r:id="rId9"/>
    <p:sldId id="399" r:id="rId10"/>
    <p:sldId id="413" r:id="rId11"/>
    <p:sldId id="401" r:id="rId12"/>
    <p:sldId id="412" r:id="rId13"/>
    <p:sldId id="402" r:id="rId14"/>
    <p:sldId id="403" r:id="rId15"/>
    <p:sldId id="404" r:id="rId16"/>
    <p:sldId id="405" r:id="rId17"/>
    <p:sldId id="406" r:id="rId18"/>
    <p:sldId id="407" r:id="rId19"/>
    <p:sldId id="408" r:id="rId20"/>
    <p:sldId id="409" r:id="rId21"/>
    <p:sldId id="397" r:id="rId22"/>
    <p:sldId id="293" r:id="rId2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94" autoAdjust="0"/>
  </p:normalViewPr>
  <p:slideViewPr>
    <p:cSldViewPr>
      <p:cViewPr varScale="1">
        <p:scale>
          <a:sx n="58" d="100"/>
          <a:sy n="58" d="100"/>
        </p:scale>
        <p:origin x="148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4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DEFDD-DE44-4283-9A63-38C23F963FEF}" type="datetimeFigureOut">
              <a:rPr lang="en-IN" smtClean="0"/>
              <a:pPr/>
              <a:t>12-10-2026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218F4-89EE-448E-895D-B557923311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6628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8CA6AC1-2895-421D-B746-71939F75F9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729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IN" dirty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6285D8-22D1-4583-B76D-973FB087D411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333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CA6AC1-2895-421D-B746-71939F75F91E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178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IN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ED56AE-95FC-45C1-A26B-0D52D5004C7F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452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7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</p:grpSp>
      </p:grpSp>
      <p:sp>
        <p:nvSpPr>
          <p:cNvPr id="26691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692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D47A3-43C7-4B23-BE59-97EE50985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6692D-563E-42D2-915B-29D51E6171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423CF-8451-418F-890A-9C6F394A5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C9E561-9BDC-45E5-A777-C4558BCEA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254F0-9846-489C-9C57-0B713EBBF3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215CB-E154-4623-9640-BA2814115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60F3-732B-4CC7-A7A4-268CF93C35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4E35B-93D7-4ED6-9122-84874FBB71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28D96-EA65-4561-AE7D-D3054DBD95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BB7CB-80D0-45FF-BC8F-EA72CA04AD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2AE0D-FE27-4728-BED4-2CCD6A3C5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352A2-4EDA-4560-9F58-69B7C1B90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615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615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5605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06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07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08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09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0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1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5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6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1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0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5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</p:grpSp>
          <p:grpSp>
            <p:nvGrpSpPr>
              <p:cNvPr id="616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562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2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3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4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  <p:sp>
              <p:nvSpPr>
                <p:cNvPr id="2565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IN"/>
                </a:p>
              </p:txBody>
            </p:sp>
          </p:grpSp>
        </p:grpSp>
        <p:sp>
          <p:nvSpPr>
            <p:cNvPr id="256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56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IN"/>
            </a:p>
          </p:txBody>
        </p:sp>
        <p:grpSp>
          <p:nvGrpSpPr>
            <p:cNvPr id="615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5660" name="Line 60"/>
              <p:cNvSpPr>
                <a:spLocks noChangeShapeType="1"/>
              </p:cNvSpPr>
              <p:nvPr/>
            </p:nvSpPr>
            <p:spPr bwMode="ltGray">
              <a:xfrm flipH="1">
                <a:off x="96" y="1038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256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  <p:sp>
            <p:nvSpPr>
              <p:cNvPr id="25662" name="Arc 62"/>
              <p:cNvSpPr>
                <a:spLocks/>
              </p:cNvSpPr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IN"/>
              </a:p>
            </p:txBody>
          </p:sp>
        </p:grpSp>
      </p:grpSp>
      <p:sp>
        <p:nvSpPr>
          <p:cNvPr id="614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665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66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67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ahoma" pitchFamily="34" charset="0"/>
              </a:defRPr>
            </a:lvl1pPr>
          </a:lstStyle>
          <a:p>
            <a:pPr>
              <a:defRPr/>
            </a:pPr>
            <a:fld id="{3216EAC8-01B7-46BA-9446-6F28045FC9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10000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4"/>
        </a:buBlip>
        <a:defRPr sz="3200">
          <a:solidFill>
            <a:srgbClr val="06070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rgbClr val="06070E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rgbClr val="06070E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rgbClr val="06070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10.png"/><Relationship Id="rId4" Type="http://schemas.openxmlformats.org/officeDocument/2006/relationships/video" Target="../media/media2.mp4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7848600" cy="1905000"/>
          </a:xfrm>
        </p:spPr>
        <p:txBody>
          <a:bodyPr anchor="ctr"/>
          <a:lstStyle/>
          <a:p>
            <a:pPr>
              <a:defRPr/>
            </a:pPr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Relevance of Thirukural in Modern Management </a:t>
            </a:r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6396335"/>
            <a:ext cx="23535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30</a:t>
            </a:r>
            <a:r>
              <a:rPr lang="en-IN" baseline="30000" dirty="0"/>
              <a:t>th</a:t>
            </a:r>
            <a:r>
              <a:rPr lang="en-IN" dirty="0"/>
              <a:t> January, 2025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447800"/>
            <a:ext cx="2756356" cy="27563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382" y="4343113"/>
            <a:ext cx="5334744" cy="20576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24000"/>
            <a:ext cx="762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28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00200"/>
            <a:ext cx="7554901" cy="431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02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dmntprwestus2.oaiusercontent.com/files/00000000-056c-61f8-93e5-d9f9da9b03c5/raw?se=2025-07-01T02%3A29%3A35Z&amp;sp=r&amp;sv=2024-08-04&amp;sr=b&amp;scid=0f8af621-b848-586e-9af0-0a6dcffa18e1&amp;skoid=04233560-0ad7-493e-8bf0-1347c317d021&amp;sktid=a48cca56-e6da-484e-a814-9c849652bcb3&amp;skt=2025-06-30T18%3A10%3A30Z&amp;ske=2025-07-01T18%3A10%3A30Z&amp;sks=b&amp;skv=2024-08-04&amp;sig=8upzd7GuzwatezHqf7qf46ZKhj%2BXyKelHMdLW7yKNag%3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401" y="1362600"/>
            <a:ext cx="6528599" cy="43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244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21" y="180521"/>
            <a:ext cx="6496957" cy="6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97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304800"/>
            <a:ext cx="7772400" cy="1447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IN" sz="3200" dirty="0">
                <a:solidFill>
                  <a:schemeClr val="bg2">
                    <a:lumMod val="50000"/>
                  </a:schemeClr>
                </a:solidFill>
              </a:rPr>
              <a:t>Humility </a:t>
            </a:r>
            <a:br>
              <a:rPr lang="en-IN" sz="32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ta-IN" sz="3200" dirty="0">
                <a:solidFill>
                  <a:schemeClr val="bg2">
                    <a:lumMod val="50000"/>
                  </a:schemeClr>
                </a:solidFill>
              </a:rPr>
              <a:t> பணிவு </a:t>
            </a:r>
            <a:endParaRPr lang="en-IN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304800" y="1295400"/>
            <a:ext cx="8001000" cy="4648200"/>
          </a:xfrm>
        </p:spPr>
        <p:txBody>
          <a:bodyPr/>
          <a:lstStyle/>
          <a:p>
            <a:pPr>
              <a:defRPr/>
            </a:pPr>
            <a:r>
              <a:rPr lang="ta-IN" sz="230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மிகைபேர் மிகுதியான் திண்மை எய்தும்அகழ்வாரை நீர பிற.</a:t>
            </a:r>
            <a:endParaRPr lang="en-GB" sz="23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en-GB" sz="240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 "Excessive pride is like digging a well in a dry place; it leads nowhere."</a:t>
            </a:r>
            <a:endParaRPr lang="en-IN" sz="24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3" name="Humilit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2400" y="4124589"/>
            <a:ext cx="3276600" cy="1843088"/>
          </a:xfrm>
          <a:prstGeom prst="rect">
            <a:avLst/>
          </a:prstGeom>
        </p:spPr>
      </p:pic>
      <p:pic>
        <p:nvPicPr>
          <p:cNvPr id="4" name="Ajith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12887" y="3200400"/>
            <a:ext cx="1905000" cy="3386667"/>
          </a:xfrm>
          <a:prstGeom prst="rect">
            <a:avLst/>
          </a:prstGeom>
        </p:spPr>
      </p:pic>
      <p:pic>
        <p:nvPicPr>
          <p:cNvPr id="5" name="Humility of Cristiano Ronaldo ❤️ #cristianoronaldo #ronaldo #cristiano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60787" y="3129244"/>
            <a:ext cx="1997413" cy="3550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Management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Getting things done through people</a:t>
            </a:r>
          </a:p>
          <a:p>
            <a:pPr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Making things happen</a:t>
            </a: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276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000" kern="0" dirty="0">
                <a:solidFill>
                  <a:schemeClr val="bg2">
                    <a:lumMod val="75000"/>
                  </a:schemeClr>
                </a:solidFill>
              </a:rPr>
              <a:t>மக்கள் மூலம் காரியங்களைச் செய்வது</a:t>
            </a: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000" kern="0" dirty="0">
                <a:solidFill>
                  <a:schemeClr val="bg2">
                    <a:lumMod val="75000"/>
                  </a:schemeClr>
                </a:solidFill>
              </a:rPr>
              <a:t>பணிகளை முடித்தல்</a:t>
            </a:r>
            <a:r>
              <a:rPr lang="en-US" sz="2000" kern="0" dirty="0">
                <a:solidFill>
                  <a:schemeClr val="bg2">
                    <a:lumMod val="75000"/>
                  </a:schemeClr>
                </a:solidFill>
              </a:rPr>
              <a:t>				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3701429"/>
            <a:ext cx="4544219" cy="25956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Management Concepts in Thirukkural 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828800"/>
            <a:ext cx="3276600" cy="4572000"/>
          </a:xfrm>
        </p:spPr>
        <p:txBody>
          <a:bodyPr>
            <a:normAutofit fontScale="92500"/>
          </a:bodyPr>
          <a:lstStyle/>
          <a:p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Leadership and Vision  </a:t>
            </a:r>
          </a:p>
          <a:p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Ethics and Integrity  </a:t>
            </a:r>
          </a:p>
          <a:p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Decision-Making  </a:t>
            </a:r>
          </a:p>
          <a:p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Time Management  </a:t>
            </a:r>
          </a:p>
          <a:p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Conflict Resolution</a:t>
            </a:r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Assignment of jobs based on merit</a:t>
            </a: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 </a:t>
            </a:r>
          </a:p>
          <a:p>
            <a:pPr marL="0" indent="0">
              <a:buNone/>
              <a:defRPr/>
            </a:pP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200" kern="0" dirty="0">
                <a:solidFill>
                  <a:schemeClr val="bg2">
                    <a:lumMod val="50000"/>
                  </a:schemeClr>
                </a:solidFill>
              </a:rPr>
              <a:t>தலைமைத்துவம் மற்றும் தெளிவான</a:t>
            </a:r>
            <a:r>
              <a:rPr lang="en-IN" sz="2200" kern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a-IN" sz="2200" kern="0" dirty="0">
                <a:solidFill>
                  <a:schemeClr val="bg2">
                    <a:lumMod val="50000"/>
                  </a:schemeClr>
                </a:solidFill>
              </a:rPr>
              <a:t>பார்வை  </a:t>
            </a: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200" kern="0" dirty="0">
                <a:solidFill>
                  <a:schemeClr val="bg2">
                    <a:lumMod val="50000"/>
                  </a:schemeClr>
                </a:solidFill>
              </a:rPr>
              <a:t>நெறிமுறைகள் மற்றும் நேர்மை  </a:t>
            </a: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200" kern="0" dirty="0">
                <a:solidFill>
                  <a:schemeClr val="bg2">
                    <a:lumMod val="50000"/>
                  </a:schemeClr>
                </a:solidFill>
              </a:rPr>
              <a:t>முடிவெடுத்தல்  </a:t>
            </a: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200" kern="0" dirty="0">
                <a:solidFill>
                  <a:schemeClr val="bg2">
                    <a:lumMod val="50000"/>
                  </a:schemeClr>
                </a:solidFill>
              </a:rPr>
              <a:t>நேர மேலாண்மை  </a:t>
            </a: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200" kern="0" dirty="0">
                <a:solidFill>
                  <a:schemeClr val="bg2">
                    <a:lumMod val="50000"/>
                  </a:schemeClr>
                </a:solidFill>
              </a:rPr>
              <a:t>மோதல் தீர்வு</a:t>
            </a:r>
            <a:endParaRPr lang="en-IN" sz="2200" kern="0" dirty="0">
              <a:solidFill>
                <a:schemeClr val="bg2">
                  <a:lumMod val="50000"/>
                </a:schemeClr>
              </a:solidFill>
            </a:endParaRP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200" kern="0" dirty="0">
                <a:solidFill>
                  <a:schemeClr val="bg2">
                    <a:lumMod val="50000"/>
                  </a:schemeClr>
                </a:solidFill>
              </a:rPr>
              <a:t>தகுதியின் அடிப்படையில் பணி ஒதுக்கீடு </a:t>
            </a:r>
            <a:r>
              <a:rPr lang="en-US" sz="2200" kern="0" dirty="0">
                <a:solidFill>
                  <a:schemeClr val="bg2">
                    <a:lumMod val="50000"/>
                  </a:schemeClr>
                </a:solidFill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919482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Leadership and Vision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>
            <a:normAutofit lnSpcReduction="10000"/>
          </a:bodyPr>
          <a:lstStyle/>
          <a:p>
            <a:r>
              <a:rPr lang="en-GB" b="1" dirty="0">
                <a:solidFill>
                  <a:schemeClr val="bg2">
                    <a:lumMod val="75000"/>
                  </a:schemeClr>
                </a:solidFill>
              </a:rPr>
              <a:t>Courage, generosity, knowledge /wisdom, motivation (Zeal) are the four essential elements of a successful leader 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000" dirty="0">
                <a:solidFill>
                  <a:schemeClr val="bg2">
                    <a:lumMod val="75000"/>
                  </a:schemeClr>
                </a:solidFill>
              </a:rPr>
              <a:t>அஞ்சாமை ஈகை அறிவூக்கம் இந்நான்கும்</a:t>
            </a:r>
            <a:br>
              <a:rPr lang="ta-IN" sz="2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ta-IN" sz="2000" dirty="0">
                <a:solidFill>
                  <a:schemeClr val="bg2">
                    <a:lumMod val="75000"/>
                  </a:schemeClr>
                </a:solidFill>
              </a:rPr>
              <a:t>எஞ்சாமை வேந்தற் கியல்பு.</a:t>
            </a:r>
            <a:endParaRPr lang="en-US" sz="2200" kern="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731" y="3801614"/>
            <a:ext cx="4283669" cy="244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44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Leadership and Vision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447800"/>
            <a:ext cx="8305800" cy="4572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1. Courage</a:t>
            </a:r>
          </a:p>
          <a:p>
            <a:pPr>
              <a:spcBef>
                <a:spcPts val="0"/>
              </a:spcBef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Visionary Boldness: </a:t>
            </a:r>
            <a:r>
              <a:rPr lang="en-GB" sz="1600" dirty="0" err="1">
                <a:solidFill>
                  <a:schemeClr val="bg2">
                    <a:lumMod val="50000"/>
                  </a:schemeClr>
                </a:solidFill>
              </a:rPr>
              <a:t>Dr.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2">
                    <a:lumMod val="50000"/>
                  </a:schemeClr>
                </a:solidFill>
              </a:rPr>
              <a:t>Govindappa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bg2">
                    <a:lumMod val="50000"/>
                  </a:schemeClr>
                </a:solidFill>
              </a:rPr>
              <a:t>Venkataswamy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(fondly known as </a:t>
            </a:r>
            <a:r>
              <a:rPr lang="en-GB" sz="1600" dirty="0" err="1">
                <a:solidFill>
                  <a:schemeClr val="bg2">
                    <a:lumMod val="50000"/>
                  </a:schemeClr>
                </a:solidFill>
              </a:rPr>
              <a:t>Dr.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V) established </a:t>
            </a:r>
            <a:r>
              <a:rPr lang="en-GB" sz="1600" dirty="0" err="1">
                <a:solidFill>
                  <a:schemeClr val="bg2">
                    <a:lumMod val="50000"/>
                  </a:schemeClr>
                </a:solidFill>
              </a:rPr>
              <a:t>Aravind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Eye Hospital with an ambitious goal: to eliminate needless blindness not just in India, but globally. Despite starting in a small rented premise and with limited resources, his unwavering belief in affordable, high-quality eye care exemplified extraordinary courage.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2. Generosity</a:t>
            </a:r>
          </a:p>
          <a:p>
            <a:pPr>
              <a:spcBef>
                <a:spcPts val="0"/>
              </a:spcBef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Compassion in Action: From its inception, </a:t>
            </a:r>
            <a:r>
              <a:rPr lang="en-GB" sz="1600" dirty="0" err="1">
                <a:solidFill>
                  <a:schemeClr val="bg2">
                    <a:lumMod val="50000"/>
                  </a:schemeClr>
                </a:solidFill>
              </a:rPr>
              <a:t>Aravind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Eye Hospital’s guiding principle has been to provide free or heavily subsidized services to those who cannot afford treatment. This approach, inspired by </a:t>
            </a:r>
            <a:r>
              <a:rPr lang="en-GB" sz="1600" dirty="0" err="1">
                <a:solidFill>
                  <a:schemeClr val="bg2">
                    <a:lumMod val="50000"/>
                  </a:schemeClr>
                </a:solidFill>
              </a:rPr>
              <a:t>Dr.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V’s personal philosophy of selfless service, has restored sight to millions of underprivileged individuals.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3. Knowledge (Wisdom) </a:t>
            </a:r>
          </a:p>
          <a:p>
            <a:pPr>
              <a:spcBef>
                <a:spcPts val="0"/>
              </a:spcBef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*Innovative Operational Model:* </a:t>
            </a:r>
            <a:r>
              <a:rPr lang="en-GB" sz="1600" dirty="0" err="1">
                <a:solidFill>
                  <a:schemeClr val="bg2">
                    <a:lumMod val="50000"/>
                  </a:schemeClr>
                </a:solidFill>
              </a:rPr>
              <a:t>Dr.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V combined medical expertise with ingenious management practices, creating an efficient cross-subsidization model where revenues from paying patients support the treatment of the poor. He also emphasized rigorous training of medical staff, standardized procedures, and high-volume surgeries without compromising quality.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4. Motivation (Zeal)  </a:t>
            </a:r>
          </a:p>
          <a:p>
            <a:pPr>
              <a:spcBef>
                <a:spcPts val="0"/>
              </a:spcBef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*Leading by Example:* Despite personal health challenges (he suffered from rheumatoid arthritis that affected his hands), </a:t>
            </a:r>
            <a:r>
              <a:rPr lang="en-GB" sz="1600" dirty="0" err="1">
                <a:solidFill>
                  <a:schemeClr val="bg2">
                    <a:lumMod val="50000"/>
                  </a:schemeClr>
                </a:solidFill>
              </a:rPr>
              <a:t>Dr.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V’s relentless drive inspired colleagues to commit themselves fully to </a:t>
            </a:r>
            <a:r>
              <a:rPr lang="en-GB" sz="1600" dirty="0" err="1">
                <a:solidFill>
                  <a:schemeClr val="bg2">
                    <a:lumMod val="50000"/>
                  </a:schemeClr>
                </a:solidFill>
              </a:rPr>
              <a:t>Aravind’s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 vision. His humility and genuine concern for every patient fostered a culture of empathy and excellence. This unwavering zeal—embodied in daily practice—continues to motivate generations of doctors, nurses, and support staff to carry forward his mission of eradicating needless blindness.</a:t>
            </a:r>
            <a:endParaRPr lang="en-US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136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Ethics and Integrity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Even if it promises great benefit, if it deviates from fairness, it should be discarded at once.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IN" sz="2200" kern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a-IN" sz="2000" dirty="0"/>
              <a:t>நன்றே தரினும் நடுவிகந்தாம் ஆக்கத்தை</a:t>
            </a:r>
            <a:br>
              <a:rPr lang="ta-IN" sz="2000" dirty="0"/>
            </a:br>
            <a:r>
              <a:rPr lang="ta-IN" sz="2000" dirty="0"/>
              <a:t>அன்றே யொழிய விடல்.</a:t>
            </a:r>
          </a:p>
          <a:p>
            <a:pPr lvl="0" eaLnBrk="0" hangingPunct="0">
              <a:spcBef>
                <a:spcPct val="20000"/>
              </a:spcBef>
              <a:buClr>
                <a:schemeClr val="hlink"/>
              </a:buClr>
              <a:buSzPct val="110000"/>
              <a:defRPr/>
            </a:pPr>
            <a:endParaRPr lang="en-US" sz="2200" kern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786343"/>
            <a:ext cx="4176998" cy="238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86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Ethics and Integrity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8305800" cy="4572000"/>
          </a:xfrm>
        </p:spPr>
        <p:txBody>
          <a:bodyPr>
            <a:normAutofit fontScale="70000" lnSpcReduction="20000"/>
          </a:bodyPr>
          <a:lstStyle/>
          <a:p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Case: Refusing to Bribe for Airline Entry</a:t>
            </a:r>
            <a:br>
              <a:rPr lang="en-IN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In the 1990s, Tata Group attempted to enter the airline industry with </a:t>
            </a:r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Tata Airlines</a:t>
            </a: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in collaboration with Singapore Airlines. However, the proposal was blocked due to political interference, and a minister allegedly demanded a bribe to approve the deal.</a:t>
            </a:r>
          </a:p>
          <a:p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Case: Standing by Nano Car Suppliers During Crisis</a:t>
            </a:r>
            <a:br>
              <a:rPr lang="en-IN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In 2008, Tata Motors introduced the </a:t>
            </a:r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Tata Nano</a:t>
            </a: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, the world’s cheapest car, to provide affordable transportation for the poor. However, political protests forced Tata to </a:t>
            </a:r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relocate the entire factory from West Bengal to Gujarat</a:t>
            </a: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at great cost.</a:t>
            </a:r>
          </a:p>
          <a:p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Tata’s Ethical Stand: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Instead of </a:t>
            </a:r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abandoning suppliers</a:t>
            </a: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who had set up businesses near the original factory, Tata Group </a:t>
            </a:r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compensated them and helped them relocate.</a:t>
            </a:r>
            <a:endParaRPr lang="en-IN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This rare act of </a:t>
            </a:r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business ethics</a:t>
            </a: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ensured </a:t>
            </a:r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no one suffered unfairly</a:t>
            </a: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due to political turmoil.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090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Decision Making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600200"/>
            <a:ext cx="3276600" cy="4572000"/>
          </a:xfrm>
        </p:spPr>
        <p:txBody>
          <a:bodyPr>
            <a:normAutofit/>
          </a:bodyPr>
          <a:lstStyle/>
          <a:p>
            <a:r>
              <a:rPr lang="en-IN" sz="28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800" dirty="0">
                <a:solidFill>
                  <a:schemeClr val="bg2">
                    <a:lumMod val="50000"/>
                  </a:schemeClr>
                </a:solidFill>
              </a:rPr>
              <a:t>A successful person first </a:t>
            </a:r>
            <a:r>
              <a:rPr lang="en-GB" sz="2800" b="1" dirty="0">
                <a:solidFill>
                  <a:schemeClr val="bg2">
                    <a:lumMod val="50000"/>
                  </a:schemeClr>
                </a:solidFill>
              </a:rPr>
              <a:t>analyses, plans, and then executes</a:t>
            </a:r>
            <a:r>
              <a:rPr lang="en-GB" sz="2800" dirty="0">
                <a:solidFill>
                  <a:schemeClr val="bg2">
                    <a:lumMod val="50000"/>
                  </a:schemeClr>
                </a:solidFill>
              </a:rPr>
              <a:t> the task efficiently.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4"/>
              </a:buBlip>
              <a:defRPr/>
            </a:pPr>
            <a:r>
              <a:rPr lang="en-IN" sz="2200" kern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a-IN" sz="2000" dirty="0"/>
              <a:t>செய்வினை செய்வான் செயன்முறை அவ்வினை</a:t>
            </a:r>
            <a:br>
              <a:rPr lang="ta-IN" sz="2000" dirty="0"/>
            </a:br>
            <a:r>
              <a:rPr lang="ta-IN" sz="2000" dirty="0"/>
              <a:t>உள்ளறிவான் உள்ளம் கொளல்.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6072" y="4191000"/>
            <a:ext cx="3819537" cy="2181679"/>
          </a:xfrm>
          <a:prstGeom prst="rect">
            <a:avLst/>
          </a:prstGeom>
        </p:spPr>
      </p:pic>
      <p:pic>
        <p:nvPicPr>
          <p:cNvPr id="5" name="Dhon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0" y="3959679"/>
            <a:ext cx="1357313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0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Decision Making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447800"/>
            <a:ext cx="7391400" cy="48006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In 2005, Videocon acquired Thomson’s colour picture tube (CPT) manufacturing business. This deal—valued at approximately 240 million euros—included Thomson’s CRT plants in several locations worldwide, including a major </a:t>
            </a:r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picture tube factory in Poland (Europe)</a:t>
            </a: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, as well as facilities in Mexico and China.</a:t>
            </a:r>
          </a:p>
          <a:p>
            <a:pPr lvl="0"/>
            <a:r>
              <a:rPr lang="en-IN" b="1" dirty="0">
                <a:solidFill>
                  <a:schemeClr val="bg2">
                    <a:lumMod val="50000"/>
                  </a:schemeClr>
                </a:solidFill>
              </a:rPr>
              <a:t>Rapid Market Erosion</a:t>
            </a: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: The widespread adoption of LCD/LED technology compressed CRT demand more quickly than anticipated, leading to underutilized factories.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625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Time Management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>
            <a:normAutofit/>
          </a:bodyPr>
          <a:lstStyle/>
          <a:p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Acting too early or too late can lead to failure, but those who time their actions wisely will achieve success.</a:t>
            </a: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ta-IN" sz="2000" dirty="0"/>
              <a:t>காலம் கருதி இருப்பர் கலங்காது</a:t>
            </a:r>
            <a:br>
              <a:rPr lang="ta-IN" sz="2000" dirty="0"/>
            </a:br>
            <a:r>
              <a:rPr lang="ta-IN" sz="2000" dirty="0"/>
              <a:t>ஞாலம் கருது பவர்.</a:t>
            </a:r>
          </a:p>
          <a:p>
            <a:pPr lvl="0" eaLnBrk="0" hangingPunct="0">
              <a:spcBef>
                <a:spcPct val="20000"/>
              </a:spcBef>
              <a:buClr>
                <a:schemeClr val="hlink"/>
              </a:buClr>
              <a:buSzPct val="110000"/>
              <a:defRPr/>
            </a:pPr>
            <a:endParaRPr lang="en-US" sz="2200" kern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801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Time Management</a:t>
            </a: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endParaRPr lang="en-US" sz="2200" kern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0" y="1856921"/>
            <a:ext cx="7288090" cy="416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06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Conflict resolution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The best punishment for those who harm you is to shame them by doing good in return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IN" sz="2200" kern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a-IN" sz="2000" dirty="0"/>
              <a:t>இன்னாசெய் தாரை ஒறுத்தல் அவர்நாண</a:t>
            </a:r>
            <a:br>
              <a:rPr lang="ta-IN" sz="2000" dirty="0"/>
            </a:br>
            <a:r>
              <a:rPr lang="ta-IN" sz="2000" dirty="0"/>
              <a:t>நன்னயஞ் செய்து விடல்.</a:t>
            </a:r>
          </a:p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endParaRPr lang="en-US" sz="2200" kern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64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>Conflict resolution</a:t>
            </a: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7315200" cy="4419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sz="340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lvl="0"/>
            <a:r>
              <a:rPr lang="en-GB" sz="3400" dirty="0" err="1">
                <a:solidFill>
                  <a:schemeClr val="bg2">
                    <a:lumMod val="75000"/>
                  </a:schemeClr>
                </a:solidFill>
              </a:rPr>
              <a:t>Dhirubhai</a:t>
            </a:r>
            <a:r>
              <a:rPr lang="en-GB" sz="3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GB" sz="3400" dirty="0" err="1">
                <a:solidFill>
                  <a:schemeClr val="bg2">
                    <a:lumMod val="75000"/>
                  </a:schemeClr>
                </a:solidFill>
              </a:rPr>
              <a:t>Ambani</a:t>
            </a:r>
            <a:r>
              <a:rPr lang="en-GB" sz="3400" dirty="0">
                <a:solidFill>
                  <a:schemeClr val="bg2">
                    <a:lumMod val="75000"/>
                  </a:schemeClr>
                </a:solidFill>
              </a:rPr>
              <a:t>, the founder of Reliance Industries, epitomized the idea that the best punishment for those who harm you is to rise above it by doing good in return. </a:t>
            </a:r>
          </a:p>
          <a:p>
            <a:pPr lvl="0"/>
            <a:r>
              <a:rPr lang="en-GB" sz="3400" dirty="0">
                <a:solidFill>
                  <a:schemeClr val="bg2">
                    <a:lumMod val="75000"/>
                  </a:schemeClr>
                </a:solidFill>
              </a:rPr>
              <a:t>Early in his career, </a:t>
            </a:r>
            <a:r>
              <a:rPr lang="en-GB" sz="3400" dirty="0" err="1">
                <a:solidFill>
                  <a:schemeClr val="bg2">
                    <a:lumMod val="75000"/>
                  </a:schemeClr>
                </a:solidFill>
              </a:rPr>
              <a:t>Ambani</a:t>
            </a:r>
            <a:r>
              <a:rPr lang="en-GB" sz="3400" dirty="0">
                <a:solidFill>
                  <a:schemeClr val="bg2">
                    <a:lumMod val="75000"/>
                  </a:schemeClr>
                </a:solidFill>
              </a:rPr>
              <a:t> faced fierce competition and sabotage from larger, established businesses in the textile industry. </a:t>
            </a:r>
          </a:p>
          <a:p>
            <a:pPr lvl="0"/>
            <a:r>
              <a:rPr lang="en-GB" sz="3400" dirty="0">
                <a:solidFill>
                  <a:schemeClr val="bg2">
                    <a:lumMod val="75000"/>
                  </a:schemeClr>
                </a:solidFill>
              </a:rPr>
              <a:t>Instead of retaliating or engaging in negativity, he focused on innovation, offering better products at affordable prices. His </a:t>
            </a:r>
            <a:r>
              <a:rPr lang="en-GB" sz="3400" dirty="0" err="1">
                <a:solidFill>
                  <a:schemeClr val="bg2">
                    <a:lumMod val="75000"/>
                  </a:schemeClr>
                </a:solidFill>
              </a:rPr>
              <a:t>groundbreaking</a:t>
            </a:r>
            <a:r>
              <a:rPr lang="en-GB" sz="3400" dirty="0">
                <a:solidFill>
                  <a:schemeClr val="bg2">
                    <a:lumMod val="75000"/>
                  </a:schemeClr>
                </a:solidFill>
              </a:rPr>
              <a:t> decision to take Reliance public, allowing average citizens to become stakeholders, turned the tide, ultimately forcing his competitors to acknowledge his success. </a:t>
            </a:r>
          </a:p>
          <a:p>
            <a:pPr lvl="0"/>
            <a:r>
              <a:rPr lang="en-GB" sz="3400" dirty="0" err="1">
                <a:solidFill>
                  <a:schemeClr val="bg2">
                    <a:lumMod val="75000"/>
                  </a:schemeClr>
                </a:solidFill>
              </a:rPr>
              <a:t>Ambani’s</a:t>
            </a:r>
            <a:r>
              <a:rPr lang="en-GB" sz="3400" dirty="0">
                <a:solidFill>
                  <a:schemeClr val="bg2">
                    <a:lumMod val="75000"/>
                  </a:schemeClr>
                </a:solidFill>
              </a:rPr>
              <a:t> story shows that success, driven by integrity and positive action, can shame detractors and silence those who seek to harm you.</a:t>
            </a:r>
            <a:r>
              <a:rPr lang="en-IN" sz="3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en-IN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8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75000"/>
                  </a:schemeClr>
                </a:solidFill>
              </a:rPr>
              <a:t>Assignment of jobs based on merit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838200" y="1752600"/>
            <a:ext cx="3276600" cy="4572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IN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Assured this man will do this task this way, </a:t>
            </a:r>
          </a:p>
          <a:p>
            <a:pPr>
              <a:spcBef>
                <a:spcPts val="0"/>
              </a:spcBef>
              <a:buNone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    Leave it to him.</a:t>
            </a:r>
          </a:p>
        </p:txBody>
      </p:sp>
      <p:sp>
        <p:nvSpPr>
          <p:cNvPr id="4" name="Content Placeholder 2" descr="Rectangle: Click to edit Master text styles&#10;Second level&#10;Third level&#10;Fourth level&#10;Fifth level"/>
          <p:cNvSpPr txBox="1">
            <a:spLocks/>
          </p:cNvSpPr>
          <p:nvPr/>
        </p:nvSpPr>
        <p:spPr bwMode="auto">
          <a:xfrm>
            <a:off x="4572000" y="18288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  <a:defRPr/>
            </a:pPr>
            <a:r>
              <a:rPr lang="en-IN" sz="2200" kern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a-IN" sz="2000" dirty="0">
                <a:solidFill>
                  <a:schemeClr val="bg2">
                    <a:lumMod val="75000"/>
                  </a:schemeClr>
                </a:solidFill>
              </a:rPr>
              <a:t>இதனை இதனால் இவன்முடிக்கும் என்றாய்ந்து</a:t>
            </a:r>
            <a:br>
              <a:rPr lang="ta-IN" sz="20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ta-IN" sz="2000" dirty="0">
                <a:solidFill>
                  <a:schemeClr val="bg2">
                    <a:lumMod val="75000"/>
                  </a:schemeClr>
                </a:solidFill>
              </a:rPr>
              <a:t>அதனை அவன்கண் விடல்.</a:t>
            </a:r>
            <a:endParaRPr lang="en-US" sz="2200" kern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05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762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solidFill>
                  <a:schemeClr val="bg2">
                    <a:lumMod val="75000"/>
                  </a:schemeClr>
                </a:solidFill>
              </a:rPr>
              <a:t>Assignment of jobs based on merit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315" name="Content Placeholder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762000" y="1524000"/>
            <a:ext cx="7848600" cy="4419600"/>
          </a:xfrm>
        </p:spPr>
        <p:txBody>
          <a:bodyPr>
            <a:noAutofit/>
          </a:bodyPr>
          <a:lstStyle/>
          <a:p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Unconventional Hiring Story: Sridhar </a:t>
            </a:r>
            <a:r>
              <a:rPr lang="en-IN" sz="1750" b="1" dirty="0" err="1">
                <a:solidFill>
                  <a:schemeClr val="bg2">
                    <a:lumMod val="75000"/>
                  </a:schemeClr>
                </a:solidFill>
              </a:rPr>
              <a:t>Vembu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 &amp; </a:t>
            </a:r>
            <a:r>
              <a:rPr lang="en-IN" sz="1750" b="1" dirty="0" err="1">
                <a:solidFill>
                  <a:schemeClr val="bg2">
                    <a:lumMod val="75000"/>
                  </a:schemeClr>
                </a:solidFill>
              </a:rPr>
              <a:t>Zoho's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 Unique Talent Strategy</a:t>
            </a:r>
            <a:endParaRPr lang="en-IN" sz="1750" dirty="0">
              <a:solidFill>
                <a:schemeClr val="bg2">
                  <a:lumMod val="75000"/>
                </a:schemeClr>
              </a:solidFill>
            </a:endParaRPr>
          </a:p>
          <a:p>
            <a:pPr lvl="0"/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Founder’s Vision: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Sridhar </a:t>
            </a:r>
            <a:r>
              <a:rPr lang="en-IN" sz="1750" dirty="0" err="1">
                <a:solidFill>
                  <a:schemeClr val="bg2">
                    <a:lumMod val="75000"/>
                  </a:schemeClr>
                </a:solidFill>
              </a:rPr>
              <a:t>Vembu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, the founder and CEO of </a:t>
            </a:r>
            <a:r>
              <a:rPr lang="en-IN" sz="1750" b="1" dirty="0" err="1">
                <a:solidFill>
                  <a:schemeClr val="bg2">
                    <a:lumMod val="75000"/>
                  </a:schemeClr>
                </a:solidFill>
              </a:rPr>
              <a:t>Zoho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, believes in hiring based on 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potential rather than credentials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lvl="0"/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Rural Talent Focus: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Instead of prioritizing 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elite degrees or corporate experience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n-IN" sz="1750" dirty="0" err="1">
                <a:solidFill>
                  <a:schemeClr val="bg2">
                    <a:lumMod val="75000"/>
                  </a:schemeClr>
                </a:solidFill>
              </a:rPr>
              <a:t>Zoho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identifies motivated young individuals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from 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rural areas and small towns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lvl="0"/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Beyond Traditional Recruitment: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Does 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not rely on conventional hiring methods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like campus placements from top universities.</a:t>
            </a:r>
          </a:p>
          <a:p>
            <a:pPr lvl="1"/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Often hires 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high school graduates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with raw talent and curiosity.</a:t>
            </a:r>
          </a:p>
          <a:p>
            <a:pPr lvl="0"/>
            <a:r>
              <a:rPr lang="en-IN" sz="1750" b="1" dirty="0" err="1">
                <a:solidFill>
                  <a:schemeClr val="bg2">
                    <a:lumMod val="75000"/>
                  </a:schemeClr>
                </a:solidFill>
              </a:rPr>
              <a:t>Zoho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 Schools of Learning: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An in-house 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training program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designed to </a:t>
            </a:r>
            <a:r>
              <a:rPr lang="en-IN" sz="1750" dirty="0" err="1">
                <a:solidFill>
                  <a:schemeClr val="bg2">
                    <a:lumMod val="75000"/>
                  </a:schemeClr>
                </a:solidFill>
              </a:rPr>
              <a:t>upskill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fresh talent.</a:t>
            </a:r>
          </a:p>
          <a:p>
            <a:pPr lvl="1"/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Provides 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intensive hands-on education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in software development, problem-solving, and leadership.</a:t>
            </a:r>
          </a:p>
          <a:p>
            <a:pPr lvl="0"/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Skill-Based Development: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Focuses on 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mentorship and real-world learning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rather than textbook knowledge.</a:t>
            </a:r>
          </a:p>
          <a:p>
            <a:pPr lvl="1"/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Grooming employees </a:t>
            </a:r>
            <a:r>
              <a:rPr lang="en-IN" sz="1750" b="1" dirty="0">
                <a:solidFill>
                  <a:schemeClr val="bg2">
                    <a:lumMod val="75000"/>
                  </a:schemeClr>
                </a:solidFill>
              </a:rPr>
              <a:t>internally</a:t>
            </a:r>
            <a:r>
              <a:rPr lang="en-IN" sz="1750" dirty="0">
                <a:solidFill>
                  <a:schemeClr val="bg2">
                    <a:lumMod val="75000"/>
                  </a:schemeClr>
                </a:solidFill>
              </a:rPr>
              <a:t> instead of depending on external hiring.</a:t>
            </a:r>
          </a:p>
        </p:txBody>
      </p:sp>
    </p:spTree>
    <p:extLst>
      <p:ext uri="{BB962C8B-B14F-4D97-AF65-F5344CB8AC3E}">
        <p14:creationId xmlns:p14="http://schemas.microsoft.com/office/powerpoint/2010/main" val="487191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dirty="0">
                <a:solidFill>
                  <a:schemeClr val="bg2">
                    <a:lumMod val="75000"/>
                  </a:schemeClr>
                </a:solidFill>
              </a:rPr>
              <a:t>What can you do?</a:t>
            </a:r>
            <a:br>
              <a:rPr lang="en-IN" sz="28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ta-IN" sz="3200" dirty="0">
                <a:solidFill>
                  <a:schemeClr val="bg2">
                    <a:lumMod val="75000"/>
                  </a:schemeClr>
                </a:solidFill>
              </a:rPr>
              <a:t>நீங்கள் என்ன செய்ய முடியும்?</a:t>
            </a:r>
            <a:endParaRPr lang="en-IN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3124200" cy="4648200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You can’t change the whole world, and you certainly can’t change other people, but you do have the ability to change yourself.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752600"/>
            <a:ext cx="3048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buClr>
                <a:schemeClr val="hlink"/>
              </a:buClr>
              <a:buSzPct val="110000"/>
              <a:buBlip>
                <a:blip r:embed="rId2"/>
              </a:buBlip>
            </a:pPr>
            <a:r>
              <a:rPr lang="ta-IN" sz="2200" kern="0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நீங்கள் முழு உலகையும் மாற்ற முடியாது, மற்றவர்களை நிச்சயமாக மாற்ற முடியாது, ஆனால் உங்களை மாற்றும் திறன் உங்களுக்கு உள்ளது.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ThankYouBlueSparkl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752600"/>
            <a:ext cx="3848100" cy="436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1914</TotalTime>
  <Words>1127</Words>
  <Application>Microsoft Office PowerPoint</Application>
  <PresentationFormat>On-screen Show (4:3)</PresentationFormat>
  <Paragraphs>86</Paragraphs>
  <Slides>22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Narrow</vt:lpstr>
      <vt:lpstr>Tahoma</vt:lpstr>
      <vt:lpstr>Wingdings</vt:lpstr>
      <vt:lpstr>Blueprint</vt:lpstr>
      <vt:lpstr>Relevance of Thirukural in Modern Management </vt:lpstr>
      <vt:lpstr>PowerPoint Presentation</vt:lpstr>
      <vt:lpstr>PowerPoint Presentation</vt:lpstr>
      <vt:lpstr>PowerPoint Presentation</vt:lpstr>
      <vt:lpstr>PowerPoint Presentation</vt:lpstr>
      <vt:lpstr>Humility   பணிவு </vt:lpstr>
      <vt:lpstr>Management</vt:lpstr>
      <vt:lpstr>Management Concepts in Thirukkural </vt:lpstr>
      <vt:lpstr>Leadership and Vision</vt:lpstr>
      <vt:lpstr>Leadership and Vision</vt:lpstr>
      <vt:lpstr>Ethics and Integrity</vt:lpstr>
      <vt:lpstr>Ethics and Integrity</vt:lpstr>
      <vt:lpstr>Decision Making</vt:lpstr>
      <vt:lpstr>Decision Making</vt:lpstr>
      <vt:lpstr>Time Management</vt:lpstr>
      <vt:lpstr>Time Management</vt:lpstr>
      <vt:lpstr>Conflict resolution</vt:lpstr>
      <vt:lpstr>Conflict resolution</vt:lpstr>
      <vt:lpstr>Assignment of jobs based on merit</vt:lpstr>
      <vt:lpstr>Assignment of jobs based on merit</vt:lpstr>
      <vt:lpstr>What can you do? நீங்கள் என்ன செய்ய முடியும்?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Interpersonal relationship</dc:title>
  <dc:creator>D. Ramkumar</dc:creator>
  <cp:lastModifiedBy>MY-PC</cp:lastModifiedBy>
  <cp:revision>297</cp:revision>
  <dcterms:created xsi:type="dcterms:W3CDTF">2007-04-06T17:32:30Z</dcterms:created>
  <dcterms:modified xsi:type="dcterms:W3CDTF">2026-10-12T11:46:47Z</dcterms:modified>
</cp:coreProperties>
</file>